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backgrounds-new-0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88315" y="4886325"/>
            <a:ext cx="5962374" cy="1470025"/>
          </a:xfrm>
        </p:spPr>
        <p:txBody>
          <a:bodyPr/>
          <a:lstStyle>
            <a:lvl1pPr algn="ctr">
              <a:defRPr b="1" i="1">
                <a:latin typeface="+mj-lt"/>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68141" y="6356350"/>
            <a:ext cx="3002722" cy="1752600"/>
          </a:xfrm>
        </p:spPr>
        <p:txBody>
          <a:bodyPr>
            <a:normAutofit/>
          </a:bodyPr>
          <a:lstStyle>
            <a:lvl1pPr marL="0" indent="0" algn="ctr">
              <a:buNone/>
              <a:defRPr sz="2400" b="0" i="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553200" y="6356350"/>
            <a:ext cx="2133600" cy="365125"/>
          </a:xfrm>
        </p:spPr>
        <p:txBody>
          <a:bodyPr/>
          <a:lstStyle>
            <a:lvl1pPr algn="r">
              <a:defRPr/>
            </a:lvl1pPr>
          </a:lstStyle>
          <a:p>
            <a:fld id="{F1FE8952-ECC9-5646-9E66-75B2F7AEBF61}" type="datetime1">
              <a:rPr lang="en-US" smtClean="0"/>
              <a:pPr/>
              <a:t>8/14/2017</a:t>
            </a:fld>
            <a:endParaRPr lang="en-US"/>
          </a:p>
        </p:txBody>
      </p:sp>
      <p:sp>
        <p:nvSpPr>
          <p:cNvPr id="5" name="Footer Placeholder 4"/>
          <p:cNvSpPr>
            <a:spLocks noGrp="1"/>
          </p:cNvSpPr>
          <p:nvPr>
            <p:ph type="ftr" sz="quarter" idx="11"/>
          </p:nvPr>
        </p:nvSpPr>
        <p:spPr>
          <a:xfrm>
            <a:off x="0" y="6447301"/>
            <a:ext cx="2895600" cy="365125"/>
          </a:xfrm>
        </p:spPr>
        <p:txBody>
          <a:bodyPr/>
          <a:lstStyle/>
          <a:p>
            <a:endParaRPr lang="en-US" dirty="0"/>
          </a:p>
        </p:txBody>
      </p:sp>
      <p:sp>
        <p:nvSpPr>
          <p:cNvPr id="6" name="Slide Number Placeholder 5"/>
          <p:cNvSpPr>
            <a:spLocks noGrp="1"/>
          </p:cNvSpPr>
          <p:nvPr>
            <p:ph type="sldNum" sz="quarter" idx="12"/>
          </p:nvPr>
        </p:nvSpPr>
        <p:spPr>
          <a:xfrm>
            <a:off x="6553200" y="5991225"/>
            <a:ext cx="2133600" cy="365125"/>
          </a:xfrm>
        </p:spPr>
        <p:txBody>
          <a:bodyPr/>
          <a:lstStyle/>
          <a:p>
            <a:fld id="{9F43E96F-0340-5249-9821-B18EBCE51A1C}" type="slidenum">
              <a:rPr lang="en-US" smtClean="0"/>
              <a:t>‹#›</a:t>
            </a:fld>
            <a:endParaRPr lang="en-US"/>
          </a:p>
        </p:txBody>
      </p:sp>
      <p:pic>
        <p:nvPicPr>
          <p:cNvPr id="8" name="Picture 7" descr="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65" y="68186"/>
            <a:ext cx="1591094" cy="1227648"/>
          </a:xfrm>
          <a:prstGeom prst="rect">
            <a:avLst/>
          </a:prstGeom>
        </p:spPr>
      </p:pic>
    </p:spTree>
    <p:extLst>
      <p:ext uri="{BB962C8B-B14F-4D97-AF65-F5344CB8AC3E}">
        <p14:creationId xmlns:p14="http://schemas.microsoft.com/office/powerpoint/2010/main" val="40059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E9828-855A-4C41-AA05-AECE9951EE93}" type="datetime1">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387111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62B15-D4D2-6E47-9353-31AF8270EFEF}" type="datetime1">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45507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31946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backgrounds-new-0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65" y="68186"/>
            <a:ext cx="1591094" cy="1227648"/>
          </a:xfrm>
          <a:prstGeom prst="rect">
            <a:avLst/>
          </a:prstGeom>
        </p:spPr>
      </p:pic>
      <p:sp>
        <p:nvSpPr>
          <p:cNvPr id="2" name="Title 1"/>
          <p:cNvSpPr>
            <a:spLocks noGrp="1"/>
          </p:cNvSpPr>
          <p:nvPr>
            <p:ph type="title" hasCustomPrompt="1"/>
          </p:nvPr>
        </p:nvSpPr>
        <p:spPr>
          <a:xfrm>
            <a:off x="1370215" y="4783730"/>
            <a:ext cx="6403570" cy="1362075"/>
          </a:xfrm>
        </p:spPr>
        <p:txBody>
          <a:bodyPr anchor="t"/>
          <a:lstStyle>
            <a:lvl1pPr algn="ctr">
              <a:defRPr sz="4000" b="1" i="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5232011"/>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86114-7D80-7F48-AC35-48E3A4AC9E89}" type="datetime1">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49492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81B57-5168-8443-9CF6-F0CCCCA51F4B}" type="datetime1">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96355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3D7FE-68D2-7E42-B2F8-7FB11131A2E9}" type="datetime1">
              <a:rPr lang="en-US" smtClean="0"/>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163854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5EF17-EE71-EE41-84A9-8DDC701F28F8}" type="datetime1">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81715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9929A-35A7-1743-98C6-665486838A4B}" type="datetime1">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78228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2C8BA-2E5C-0449-8D8F-9376D5C0CC4D}" type="datetime1">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405759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9A50A-99BF-A244-B168-B8A8BFA11CC7}" type="datetime1">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3E96F-0340-5249-9821-B18EBCE51A1C}" type="slidenum">
              <a:rPr lang="en-US" smtClean="0"/>
              <a:t>‹#›</a:t>
            </a:fld>
            <a:endParaRPr lang="en-US"/>
          </a:p>
        </p:txBody>
      </p:sp>
    </p:spTree>
    <p:extLst>
      <p:ext uri="{BB962C8B-B14F-4D97-AF65-F5344CB8AC3E}">
        <p14:creationId xmlns:p14="http://schemas.microsoft.com/office/powerpoint/2010/main" val="200224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2" name="Title Placeholder 1"/>
          <p:cNvSpPr>
            <a:spLocks noGrp="1"/>
          </p:cNvSpPr>
          <p:nvPr>
            <p:ph type="title"/>
          </p:nvPr>
        </p:nvSpPr>
        <p:spPr>
          <a:xfrm>
            <a:off x="2948609" y="274638"/>
            <a:ext cx="573819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F1B-1880-E247-A2F4-26599909AAD8}" type="datetime1">
              <a:rPr lang="en-US" smtClean="0"/>
              <a:t>8/14/2017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3E96F-0340-5249-9821-B18EBCE51A1C}" type="slidenum">
              <a:rPr lang="en-US" smtClean="0"/>
              <a:t>‹#›</a:t>
            </a:fld>
            <a:endParaRPr lang="en-US"/>
          </a:p>
        </p:txBody>
      </p:sp>
      <p:pic>
        <p:nvPicPr>
          <p:cNvPr id="8" name="Picture 7" descr="logo.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03807" y="66258"/>
            <a:ext cx="1261414" cy="973275"/>
          </a:xfrm>
          <a:prstGeom prst="rect">
            <a:avLst/>
          </a:prstGeom>
        </p:spPr>
      </p:pic>
    </p:spTree>
    <p:extLst>
      <p:ext uri="{BB962C8B-B14F-4D97-AF65-F5344CB8AC3E}">
        <p14:creationId xmlns:p14="http://schemas.microsoft.com/office/powerpoint/2010/main" val="203869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r" defTabSz="457200" rtl="0" eaLnBrk="1" latinLnBrk="0" hangingPunct="1">
        <a:spcBef>
          <a:spcPct val="0"/>
        </a:spcBef>
        <a:buNone/>
        <a:defRPr sz="4400" b="1" kern="1200">
          <a:solidFill>
            <a:srgbClr val="155CA8"/>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5000"/>
              <a:lumOff val="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5000"/>
              <a:lumOff val="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5000"/>
              <a:lumOff val="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5000"/>
              <a:lumOff val="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611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289" y="377825"/>
            <a:ext cx="6548510" cy="1143000"/>
          </a:xfrm>
        </p:spPr>
        <p:txBody>
          <a:bodyPr>
            <a:normAutofit/>
          </a:bodyPr>
          <a:lstStyle/>
          <a:p>
            <a:r>
              <a:rPr lang="en-US" dirty="0" smtClean="0"/>
              <a:t>Passion</a:t>
            </a:r>
            <a:endParaRPr lang="en-US" dirty="0"/>
          </a:p>
        </p:txBody>
      </p:sp>
      <p:sp>
        <p:nvSpPr>
          <p:cNvPr id="3" name="Content Placeholder 2"/>
          <p:cNvSpPr>
            <a:spLocks noGrp="1"/>
          </p:cNvSpPr>
          <p:nvPr>
            <p:ph idx="1"/>
          </p:nvPr>
        </p:nvSpPr>
        <p:spPr>
          <a:xfrm>
            <a:off x="626013" y="1675606"/>
            <a:ext cx="8229600" cy="4525963"/>
          </a:xfrm>
        </p:spPr>
        <p:txBody>
          <a:bodyPr>
            <a:normAutofit fontScale="55000" lnSpcReduction="20000"/>
          </a:bodyPr>
          <a:lstStyle/>
          <a:p>
            <a:pPr marL="0" indent="0">
              <a:buNone/>
            </a:pPr>
            <a:r>
              <a:rPr lang="en-US" sz="4000" i="1" dirty="0" smtClean="0"/>
              <a:t>“Passion is the genesis of genius.”</a:t>
            </a:r>
          </a:p>
          <a:p>
            <a:pPr marL="0" indent="0">
              <a:buNone/>
            </a:pPr>
            <a:r>
              <a:rPr lang="en-US" sz="4000" i="1" dirty="0"/>
              <a:t>	</a:t>
            </a:r>
            <a:r>
              <a:rPr lang="en-US" sz="4000" i="1" dirty="0" smtClean="0"/>
              <a:t>									-Galileo Galilei</a:t>
            </a:r>
          </a:p>
          <a:p>
            <a:pPr marL="0" indent="0">
              <a:buNone/>
            </a:pPr>
            <a:endParaRPr lang="en-US" sz="4000" i="1" dirty="0"/>
          </a:p>
          <a:p>
            <a:pPr marL="0" indent="0">
              <a:buNone/>
            </a:pPr>
            <a:r>
              <a:rPr lang="en-US" sz="4000" dirty="0" smtClean="0"/>
              <a:t>Passion is the most important value at ITC. Nothing great in the world has ever been accomplished without passion. We know our employees have a passion for what they do and it shows to our customers. Passion is why we are all here and at ITC we recognize and celebrate that every day.</a:t>
            </a:r>
          </a:p>
          <a:p>
            <a:pPr marL="0" indent="0">
              <a:buNone/>
            </a:pPr>
            <a:endParaRPr lang="en-US" sz="4000" i="1" dirty="0" smtClean="0"/>
          </a:p>
          <a:p>
            <a:pPr marL="0" indent="0">
              <a:buNone/>
            </a:pPr>
            <a:endParaRPr lang="en-US" sz="4000" i="1" dirty="0"/>
          </a:p>
          <a:p>
            <a:pPr marL="0" indent="0">
              <a:buNone/>
            </a:pPr>
            <a:r>
              <a:rPr lang="en-US" sz="4000" i="1" dirty="0" smtClean="0"/>
              <a:t>Qualities We Embody:</a:t>
            </a:r>
          </a:p>
          <a:p>
            <a:pPr marL="0" indent="0">
              <a:buNone/>
            </a:pPr>
            <a:r>
              <a:rPr lang="en-US" sz="4000" i="1" dirty="0" smtClean="0"/>
              <a:t>Purpose, inspiration, dedication, intrinsic motivation, integrity, tenacious, resolve</a:t>
            </a:r>
            <a:endParaRPr lang="en-US" sz="4000"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10</a:t>
            </a:fld>
            <a:endParaRPr lang="en-US"/>
          </a:p>
        </p:txBody>
      </p:sp>
    </p:spTree>
    <p:extLst>
      <p:ext uri="{BB962C8B-B14F-4D97-AF65-F5344CB8AC3E}">
        <p14:creationId xmlns:p14="http://schemas.microsoft.com/office/powerpoint/2010/main" val="216588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970" y="274638"/>
            <a:ext cx="6747830" cy="1143000"/>
          </a:xfrm>
        </p:spPr>
        <p:txBody>
          <a:bodyPr>
            <a:normAutofit/>
          </a:bodyPr>
          <a:lstStyle/>
          <a:p>
            <a:r>
              <a:rPr lang="en-US" dirty="0" smtClean="0"/>
              <a:t>ITC Mission and Vision</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a:t>MISSION:</a:t>
            </a:r>
          </a:p>
          <a:p>
            <a:pPr lvl="1"/>
            <a:r>
              <a:rPr lang="en-US" dirty="0"/>
              <a:t>ITC recognizes that each customer’s organization has ​unique requirements ​which align with its individual culture and goals. With this holistic understanding, our mission is to design, develop and integrate </a:t>
            </a:r>
            <a:r>
              <a:rPr lang="en-US" dirty="0" smtClean="0"/>
              <a:t>an </a:t>
            </a:r>
            <a:r>
              <a:rPr lang="en-US" dirty="0"/>
              <a:t>individualized solution to help our customers realize their vision.</a:t>
            </a:r>
          </a:p>
          <a:p>
            <a:pPr marL="0" indent="0">
              <a:buNone/>
            </a:pPr>
            <a:r>
              <a:rPr lang="en-US" dirty="0"/>
              <a:t> </a:t>
            </a:r>
          </a:p>
          <a:p>
            <a:r>
              <a:rPr lang="en-US" dirty="0"/>
              <a:t>VISION:</a:t>
            </a:r>
          </a:p>
          <a:p>
            <a:pPr lvl="1"/>
            <a:r>
              <a:rPr lang="en-US" dirty="0"/>
              <a:t>ITC is a </a:t>
            </a:r>
            <a:r>
              <a:rPr lang="en-US" dirty="0" smtClean="0"/>
              <a:t>world-class, global </a:t>
            </a:r>
            <a:r>
              <a:rPr lang="en-US" dirty="0"/>
              <a:t>integrator providing continuous improvement, cutting-edge innovation and quality solutions to our customers and partners with the highest rating for employee satisfaction.</a:t>
            </a:r>
          </a:p>
          <a:p>
            <a:endParaRPr lang="en-US"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2</a:t>
            </a:fld>
            <a:endParaRPr lang="en-US"/>
          </a:p>
        </p:txBody>
      </p:sp>
    </p:spTree>
    <p:extLst>
      <p:ext uri="{BB962C8B-B14F-4D97-AF65-F5344CB8AC3E}">
        <p14:creationId xmlns:p14="http://schemas.microsoft.com/office/powerpoint/2010/main" val="279325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970" y="274638"/>
            <a:ext cx="6747830" cy="1143000"/>
          </a:xfrm>
        </p:spPr>
        <p:txBody>
          <a:bodyPr>
            <a:normAutofit/>
          </a:bodyPr>
          <a:lstStyle/>
          <a:p>
            <a:r>
              <a:rPr lang="en-US" dirty="0" smtClean="0"/>
              <a:t>ITC Values</a:t>
            </a:r>
            <a:endParaRPr lang="en-US" dirty="0"/>
          </a:p>
        </p:txBody>
      </p:sp>
      <p:sp>
        <p:nvSpPr>
          <p:cNvPr id="3" name="Content Placeholder 2"/>
          <p:cNvSpPr>
            <a:spLocks noGrp="1"/>
          </p:cNvSpPr>
          <p:nvPr>
            <p:ph idx="1"/>
          </p:nvPr>
        </p:nvSpPr>
        <p:spPr>
          <a:xfrm>
            <a:off x="2590800" y="1589651"/>
            <a:ext cx="6096000" cy="4198889"/>
          </a:xfrm>
        </p:spPr>
        <p:txBody>
          <a:bodyPr>
            <a:normAutofit fontScale="92500" lnSpcReduction="10000"/>
          </a:bodyPr>
          <a:lstStyle/>
          <a:p>
            <a:endParaRPr lang="en-US" dirty="0"/>
          </a:p>
          <a:p>
            <a:r>
              <a:rPr lang="en-US" dirty="0" smtClean="0"/>
              <a:t>Perspective</a:t>
            </a:r>
          </a:p>
          <a:p>
            <a:r>
              <a:rPr lang="en-US" dirty="0" smtClean="0"/>
              <a:t>Commitment</a:t>
            </a:r>
          </a:p>
          <a:p>
            <a:r>
              <a:rPr lang="en-US" dirty="0" smtClean="0"/>
              <a:t>Collaboration</a:t>
            </a:r>
          </a:p>
          <a:p>
            <a:r>
              <a:rPr lang="en-US" dirty="0" smtClean="0"/>
              <a:t>Results</a:t>
            </a:r>
          </a:p>
          <a:p>
            <a:r>
              <a:rPr lang="en-US" dirty="0" smtClean="0"/>
              <a:t>Innovation </a:t>
            </a:r>
          </a:p>
          <a:p>
            <a:r>
              <a:rPr lang="en-US" dirty="0" smtClean="0"/>
              <a:t>Continuous Improvement</a:t>
            </a:r>
          </a:p>
          <a:p>
            <a:r>
              <a:rPr lang="en-US" dirty="0" smtClean="0"/>
              <a:t>Passion</a:t>
            </a:r>
            <a:endParaRPr lang="en-US" dirty="0"/>
          </a:p>
          <a:p>
            <a:endParaRPr lang="en-US"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3</a:t>
            </a:fld>
            <a:endParaRPr lang="en-US"/>
          </a:p>
        </p:txBody>
      </p:sp>
    </p:spTree>
    <p:extLst>
      <p:ext uri="{BB962C8B-B14F-4D97-AF65-F5344CB8AC3E}">
        <p14:creationId xmlns:p14="http://schemas.microsoft.com/office/powerpoint/2010/main" val="349192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10" y="237148"/>
            <a:ext cx="5738190" cy="1143000"/>
          </a:xfrm>
        </p:spPr>
        <p:txBody>
          <a:bodyPr/>
          <a:lstStyle/>
          <a:p>
            <a:r>
              <a:rPr lang="en-US" dirty="0" smtClean="0"/>
              <a:t>Perspective</a:t>
            </a:r>
            <a:endParaRPr lang="en-US" dirty="0"/>
          </a:p>
        </p:txBody>
      </p:sp>
      <p:sp>
        <p:nvSpPr>
          <p:cNvPr id="3" name="Content Placeholder 2"/>
          <p:cNvSpPr>
            <a:spLocks noGrp="1"/>
          </p:cNvSpPr>
          <p:nvPr>
            <p:ph idx="1"/>
          </p:nvPr>
        </p:nvSpPr>
        <p:spPr>
          <a:xfrm>
            <a:off x="626013" y="1675606"/>
            <a:ext cx="8229600" cy="4525963"/>
          </a:xfrm>
        </p:spPr>
        <p:txBody>
          <a:bodyPr>
            <a:normAutofit fontScale="62500" lnSpcReduction="20000"/>
          </a:bodyPr>
          <a:lstStyle/>
          <a:p>
            <a:pPr marL="0" indent="0">
              <a:buNone/>
            </a:pPr>
            <a:r>
              <a:rPr lang="en-US" i="1" dirty="0" smtClean="0"/>
              <a:t>“Everything we hear is an opinion, not a fact. Everything we see is perspective, not the truth”</a:t>
            </a:r>
          </a:p>
          <a:p>
            <a:pPr marL="0" indent="0">
              <a:buNone/>
            </a:pPr>
            <a:r>
              <a:rPr lang="en-US" i="1" dirty="0"/>
              <a:t>	</a:t>
            </a:r>
            <a:r>
              <a:rPr lang="en-US" i="1" dirty="0" smtClean="0"/>
              <a:t>									-Marcus Aurelius</a:t>
            </a:r>
          </a:p>
          <a:p>
            <a:pPr marL="0" indent="0">
              <a:buNone/>
            </a:pPr>
            <a:endParaRPr lang="en-US" i="1" dirty="0"/>
          </a:p>
          <a:p>
            <a:pPr marL="0" indent="0">
              <a:buNone/>
            </a:pPr>
            <a:r>
              <a:rPr lang="en-US" dirty="0" smtClean="0"/>
              <a:t>What you see depends not only on what you look at, but also where you look from. </a:t>
            </a:r>
            <a:r>
              <a:rPr lang="en-US" dirty="0"/>
              <a:t>As a </a:t>
            </a:r>
            <a:r>
              <a:rPr lang="en-US" dirty="0" smtClean="0"/>
              <a:t>world-wide </a:t>
            </a:r>
            <a:r>
              <a:rPr lang="en-US" dirty="0"/>
              <a:t>solutions provider, ITC understands the “global accent”. We respect all cultures, beliefs and backgrounds and see the value these different perspectives can bring to the table when creating a solution. This diverse mindset allows us to quickly put ourselves “in our customer’s shoes” to understand their requirements and provide solutions that fit their unique organizational needs</a:t>
            </a:r>
            <a:r>
              <a:rPr lang="en-US" dirty="0" smtClean="0"/>
              <a:t>.</a:t>
            </a:r>
          </a:p>
          <a:p>
            <a:pPr marL="0" indent="0">
              <a:buNone/>
            </a:pPr>
            <a:endParaRPr lang="en-US" i="1" dirty="0"/>
          </a:p>
          <a:p>
            <a:pPr marL="0" indent="0">
              <a:buNone/>
            </a:pPr>
            <a:r>
              <a:rPr lang="en-US" i="1" dirty="0" smtClean="0"/>
              <a:t>Qualities We Embody:</a:t>
            </a:r>
          </a:p>
          <a:p>
            <a:pPr marL="0" indent="0">
              <a:buNone/>
            </a:pPr>
            <a:r>
              <a:rPr lang="en-US" i="1" dirty="0"/>
              <a:t>Global </a:t>
            </a:r>
            <a:r>
              <a:rPr lang="en-US" i="1" dirty="0" smtClean="0"/>
              <a:t>awareness, </a:t>
            </a:r>
            <a:r>
              <a:rPr lang="en-US" i="1" dirty="0"/>
              <a:t>intercultural, </a:t>
            </a:r>
            <a:r>
              <a:rPr lang="en-US" i="1" dirty="0" err="1" smtClean="0"/>
              <a:t>culturosity</a:t>
            </a:r>
            <a:r>
              <a:rPr lang="en-US" i="1" dirty="0" smtClean="0"/>
              <a:t>, </a:t>
            </a:r>
            <a:r>
              <a:rPr lang="en-US" i="1" dirty="0"/>
              <a:t>humility, open-minded</a:t>
            </a:r>
            <a:endParaRPr lang="en-US"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4</a:t>
            </a:fld>
            <a:endParaRPr lang="en-US"/>
          </a:p>
        </p:txBody>
      </p:sp>
    </p:spTree>
    <p:extLst>
      <p:ext uri="{BB962C8B-B14F-4D97-AF65-F5344CB8AC3E}">
        <p14:creationId xmlns:p14="http://schemas.microsoft.com/office/powerpoint/2010/main" val="30852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9" y="377825"/>
            <a:ext cx="5738190" cy="1143000"/>
          </a:xfrm>
        </p:spPr>
        <p:txBody>
          <a:bodyPr/>
          <a:lstStyle/>
          <a:p>
            <a:r>
              <a:rPr lang="en-US" dirty="0" smtClean="0"/>
              <a:t>Commitment</a:t>
            </a:r>
            <a:endParaRPr lang="en-US" dirty="0"/>
          </a:p>
        </p:txBody>
      </p:sp>
      <p:sp>
        <p:nvSpPr>
          <p:cNvPr id="3" name="Content Placeholder 2"/>
          <p:cNvSpPr>
            <a:spLocks noGrp="1"/>
          </p:cNvSpPr>
          <p:nvPr>
            <p:ph idx="1"/>
          </p:nvPr>
        </p:nvSpPr>
        <p:spPr>
          <a:xfrm>
            <a:off x="626013" y="1675606"/>
            <a:ext cx="8229600" cy="4525963"/>
          </a:xfrm>
        </p:spPr>
        <p:txBody>
          <a:bodyPr>
            <a:normAutofit fontScale="70000" lnSpcReduction="20000"/>
          </a:bodyPr>
          <a:lstStyle/>
          <a:p>
            <a:pPr marL="0" indent="0">
              <a:buNone/>
            </a:pPr>
            <a:r>
              <a:rPr lang="en-US" i="1" dirty="0" smtClean="0"/>
              <a:t>“Nothing is easier than saying words. Nothing is harder than living them day after day.”</a:t>
            </a:r>
          </a:p>
          <a:p>
            <a:pPr marL="0" indent="0">
              <a:buNone/>
            </a:pPr>
            <a:r>
              <a:rPr lang="en-US" i="1" dirty="0"/>
              <a:t>	</a:t>
            </a:r>
            <a:r>
              <a:rPr lang="en-US" i="1" dirty="0" smtClean="0"/>
              <a:t>									-Arthur Gordon</a:t>
            </a:r>
          </a:p>
          <a:p>
            <a:pPr marL="0" indent="0">
              <a:buNone/>
            </a:pPr>
            <a:endParaRPr lang="en-US" i="1" dirty="0"/>
          </a:p>
          <a:p>
            <a:pPr marL="0" indent="0">
              <a:buNone/>
            </a:pPr>
            <a:r>
              <a:rPr lang="en-US" dirty="0" smtClean="0"/>
              <a:t>ITC is committed not only to the success of our customers and our industry partners, but to the health and wellness of our families, communities and the environment. As a HUBZone firm we understand that economic strength helps to develop communities and create strong families, which are the foundation for our personal commitment and values. At ITC, commitment is an act, not a word.</a:t>
            </a:r>
          </a:p>
          <a:p>
            <a:pPr marL="0" indent="0">
              <a:buNone/>
            </a:pPr>
            <a:endParaRPr lang="en-US" i="1" dirty="0"/>
          </a:p>
          <a:p>
            <a:pPr marL="0" indent="0">
              <a:buNone/>
            </a:pPr>
            <a:r>
              <a:rPr lang="en-US" i="1" dirty="0" smtClean="0"/>
              <a:t>Qualities We Embody:</a:t>
            </a:r>
          </a:p>
          <a:p>
            <a:pPr marL="0" indent="0">
              <a:buNone/>
            </a:pPr>
            <a:r>
              <a:rPr lang="en-US" i="1" dirty="0" smtClean="0"/>
              <a:t>Social responsibility, service, awareness, giving back, loyalty</a:t>
            </a:r>
            <a:endParaRPr lang="en-US"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5</a:t>
            </a:fld>
            <a:endParaRPr lang="en-US"/>
          </a:p>
        </p:txBody>
      </p:sp>
    </p:spTree>
    <p:extLst>
      <p:ext uri="{BB962C8B-B14F-4D97-AF65-F5344CB8AC3E}">
        <p14:creationId xmlns:p14="http://schemas.microsoft.com/office/powerpoint/2010/main" val="227447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9" y="377825"/>
            <a:ext cx="5738190" cy="1143000"/>
          </a:xfrm>
        </p:spPr>
        <p:txBody>
          <a:bodyPr/>
          <a:lstStyle/>
          <a:p>
            <a:r>
              <a:rPr lang="en-US" dirty="0" smtClean="0"/>
              <a:t>Collaboration</a:t>
            </a:r>
            <a:endParaRPr lang="en-US" dirty="0"/>
          </a:p>
        </p:txBody>
      </p:sp>
      <p:sp>
        <p:nvSpPr>
          <p:cNvPr id="3" name="Content Placeholder 2"/>
          <p:cNvSpPr>
            <a:spLocks noGrp="1"/>
          </p:cNvSpPr>
          <p:nvPr>
            <p:ph idx="1"/>
          </p:nvPr>
        </p:nvSpPr>
        <p:spPr>
          <a:xfrm>
            <a:off x="626013" y="1675606"/>
            <a:ext cx="8229600" cy="4525963"/>
          </a:xfrm>
        </p:spPr>
        <p:txBody>
          <a:bodyPr>
            <a:normAutofit fontScale="55000" lnSpcReduction="20000"/>
          </a:bodyPr>
          <a:lstStyle/>
          <a:p>
            <a:pPr marL="0" indent="0">
              <a:buNone/>
            </a:pPr>
            <a:r>
              <a:rPr lang="en-US" sz="4000" i="1" dirty="0" smtClean="0"/>
              <a:t>“If everyone is moving forward together, then success takes care of itself.”</a:t>
            </a:r>
          </a:p>
          <a:p>
            <a:pPr marL="0" indent="0">
              <a:buNone/>
            </a:pPr>
            <a:r>
              <a:rPr lang="en-US" sz="4000" i="1" dirty="0"/>
              <a:t>	</a:t>
            </a:r>
            <a:r>
              <a:rPr lang="en-US" sz="4000" i="1" dirty="0" smtClean="0"/>
              <a:t>									-Henry Ford</a:t>
            </a:r>
          </a:p>
          <a:p>
            <a:pPr marL="0" indent="0">
              <a:buNone/>
            </a:pPr>
            <a:endParaRPr lang="en-US" sz="4000" i="1" dirty="0"/>
          </a:p>
          <a:p>
            <a:pPr marL="0" indent="0">
              <a:buNone/>
            </a:pPr>
            <a:r>
              <a:rPr lang="en-US" sz="4000" dirty="0" smtClean="0"/>
              <a:t>Everyone you will ever meet knows something you don’t, therefore ITC employees are open to the ideas and recommendations of all team members. We encourage our experts to continually seek peers who challenge and inspire them to think bigger and better. As a team we will develop much stronger solutions than individuals working alone. Collaboration divides the task and multiplies the success.</a:t>
            </a:r>
          </a:p>
          <a:p>
            <a:pPr marL="0" indent="0">
              <a:buNone/>
            </a:pPr>
            <a:endParaRPr lang="en-US" sz="4000" i="1" dirty="0"/>
          </a:p>
          <a:p>
            <a:pPr marL="0" indent="0">
              <a:buNone/>
            </a:pPr>
            <a:r>
              <a:rPr lang="en-US" sz="4000" i="1" dirty="0" smtClean="0"/>
              <a:t>Qualities We Embody:</a:t>
            </a:r>
          </a:p>
          <a:p>
            <a:pPr marL="0" indent="0">
              <a:buNone/>
            </a:pPr>
            <a:r>
              <a:rPr lang="en-US" sz="4000" i="1" dirty="0" smtClean="0"/>
              <a:t>Shared mission, celebrate all successes, respect, professionalism, forgiving, teamwork</a:t>
            </a:r>
            <a:endParaRPr lang="en-US" sz="4000"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6</a:t>
            </a:fld>
            <a:endParaRPr lang="en-US"/>
          </a:p>
        </p:txBody>
      </p:sp>
    </p:spTree>
    <p:extLst>
      <p:ext uri="{BB962C8B-B14F-4D97-AF65-F5344CB8AC3E}">
        <p14:creationId xmlns:p14="http://schemas.microsoft.com/office/powerpoint/2010/main" val="14771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9" y="377825"/>
            <a:ext cx="5738190" cy="1143000"/>
          </a:xfrm>
        </p:spPr>
        <p:txBody>
          <a:bodyPr/>
          <a:lstStyle/>
          <a:p>
            <a:r>
              <a:rPr lang="en-US" dirty="0" smtClean="0"/>
              <a:t>Results</a:t>
            </a:r>
            <a:endParaRPr lang="en-US" dirty="0"/>
          </a:p>
        </p:txBody>
      </p:sp>
      <p:sp>
        <p:nvSpPr>
          <p:cNvPr id="3" name="Content Placeholder 2"/>
          <p:cNvSpPr>
            <a:spLocks noGrp="1"/>
          </p:cNvSpPr>
          <p:nvPr>
            <p:ph idx="1"/>
          </p:nvPr>
        </p:nvSpPr>
        <p:spPr>
          <a:xfrm>
            <a:off x="626013" y="1675606"/>
            <a:ext cx="8229600" cy="4525963"/>
          </a:xfrm>
        </p:spPr>
        <p:txBody>
          <a:bodyPr>
            <a:normAutofit fontScale="55000" lnSpcReduction="20000"/>
          </a:bodyPr>
          <a:lstStyle/>
          <a:p>
            <a:pPr marL="0" indent="0">
              <a:buNone/>
            </a:pPr>
            <a:r>
              <a:rPr lang="en-US" sz="4000" i="1" dirty="0" smtClean="0"/>
              <a:t>“However beautiful the strategy, you should also look at the results.”</a:t>
            </a:r>
          </a:p>
          <a:p>
            <a:pPr marL="0" indent="0">
              <a:buNone/>
            </a:pPr>
            <a:r>
              <a:rPr lang="en-US" sz="4000" i="1" dirty="0"/>
              <a:t>	</a:t>
            </a:r>
            <a:r>
              <a:rPr lang="en-US" sz="4000" i="1" dirty="0" smtClean="0"/>
              <a:t>									-Winston Churchill</a:t>
            </a:r>
          </a:p>
          <a:p>
            <a:pPr marL="0" indent="0">
              <a:buNone/>
            </a:pPr>
            <a:endParaRPr lang="en-US" sz="4000" i="1" dirty="0"/>
          </a:p>
          <a:p>
            <a:pPr marL="0" indent="0">
              <a:buNone/>
            </a:pPr>
            <a:r>
              <a:rPr lang="en-US" sz="4000" dirty="0" smtClean="0"/>
              <a:t>At ITC we understand you cannot build a reputation on what you are going to do. Therefore we focus on actions that produce results for our customers. We take achievements a step higher by showing the value and impact our solutions bring to our customers. Success is a result, not a goal.</a:t>
            </a:r>
          </a:p>
          <a:p>
            <a:pPr marL="0" indent="0">
              <a:buNone/>
            </a:pPr>
            <a:endParaRPr lang="en-US" sz="4000" i="1" dirty="0" smtClean="0"/>
          </a:p>
          <a:p>
            <a:pPr marL="0" indent="0">
              <a:buNone/>
            </a:pPr>
            <a:endParaRPr lang="en-US" sz="4000" i="1" dirty="0"/>
          </a:p>
          <a:p>
            <a:pPr marL="0" indent="0">
              <a:buNone/>
            </a:pPr>
            <a:r>
              <a:rPr lang="en-US" sz="4000" i="1" dirty="0" smtClean="0"/>
              <a:t>Qualities We Embody:</a:t>
            </a:r>
          </a:p>
          <a:p>
            <a:pPr marL="0" indent="0">
              <a:buNone/>
            </a:pPr>
            <a:r>
              <a:rPr lang="en-US" sz="4000" i="1" dirty="0" smtClean="0"/>
              <a:t>Quality, responsive, customer problems are our own, empowered, excellence, customer focus, resourceful, “don’t talk to talk”</a:t>
            </a:r>
            <a:endParaRPr lang="en-US" sz="4000"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7</a:t>
            </a:fld>
            <a:endParaRPr lang="en-US"/>
          </a:p>
        </p:txBody>
      </p:sp>
    </p:spTree>
    <p:extLst>
      <p:ext uri="{BB962C8B-B14F-4D97-AF65-F5344CB8AC3E}">
        <p14:creationId xmlns:p14="http://schemas.microsoft.com/office/powerpoint/2010/main" val="36665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9" y="377825"/>
            <a:ext cx="5738190" cy="1143000"/>
          </a:xfrm>
        </p:spPr>
        <p:txBody>
          <a:bodyPr/>
          <a:lstStyle/>
          <a:p>
            <a:r>
              <a:rPr lang="en-US" dirty="0" smtClean="0"/>
              <a:t>Innovation</a:t>
            </a:r>
            <a:endParaRPr lang="en-US" dirty="0"/>
          </a:p>
        </p:txBody>
      </p:sp>
      <p:sp>
        <p:nvSpPr>
          <p:cNvPr id="3" name="Content Placeholder 2"/>
          <p:cNvSpPr>
            <a:spLocks noGrp="1"/>
          </p:cNvSpPr>
          <p:nvPr>
            <p:ph idx="1"/>
          </p:nvPr>
        </p:nvSpPr>
        <p:spPr>
          <a:xfrm>
            <a:off x="626013" y="1675607"/>
            <a:ext cx="8229600" cy="3561412"/>
          </a:xfrm>
        </p:spPr>
        <p:txBody>
          <a:bodyPr>
            <a:normAutofit fontScale="25000" lnSpcReduction="20000"/>
          </a:bodyPr>
          <a:lstStyle/>
          <a:p>
            <a:pPr marL="0" indent="0">
              <a:buNone/>
            </a:pPr>
            <a:r>
              <a:rPr lang="en-US" sz="8800" i="1" dirty="0" smtClean="0"/>
              <a:t>“You cannot discover new oceans unless you have the courage to lose sight of the shore.”</a:t>
            </a:r>
          </a:p>
          <a:p>
            <a:pPr marL="0" indent="0">
              <a:buNone/>
            </a:pPr>
            <a:r>
              <a:rPr lang="en-US" sz="8800" i="1" dirty="0"/>
              <a:t>	</a:t>
            </a:r>
            <a:r>
              <a:rPr lang="en-US" sz="8800" i="1" dirty="0" smtClean="0"/>
              <a:t>									-Andre Gide</a:t>
            </a:r>
          </a:p>
          <a:p>
            <a:pPr marL="0" indent="0">
              <a:buNone/>
            </a:pPr>
            <a:endParaRPr lang="en-US" sz="8800" i="1" dirty="0"/>
          </a:p>
          <a:p>
            <a:pPr marL="0" indent="0">
              <a:buNone/>
            </a:pPr>
            <a:r>
              <a:rPr lang="en-US" sz="8800" dirty="0" smtClean="0"/>
              <a:t>At ITC we believe that innovation starts with having an open and curious mind. Then requires bravery to embrace the change and challenges that come with abandoning the status quo. We understand we cannot solve a problem by using the same kind of thinking we used when we created them</a:t>
            </a:r>
            <a:r>
              <a:rPr lang="en-US" sz="8800" dirty="0"/>
              <a:t>.</a:t>
            </a:r>
            <a:endParaRPr lang="en-US" sz="8800" dirty="0" smtClean="0"/>
          </a:p>
          <a:p>
            <a:pPr marL="0" indent="0">
              <a:buNone/>
            </a:pPr>
            <a:endParaRPr lang="en-US" sz="8800" dirty="0" smtClean="0"/>
          </a:p>
          <a:p>
            <a:pPr marL="0" indent="0">
              <a:buNone/>
            </a:pPr>
            <a:endParaRPr lang="en-US" sz="8800" i="1" dirty="0" smtClean="0"/>
          </a:p>
          <a:p>
            <a:pPr marL="0" indent="0">
              <a:buNone/>
            </a:pPr>
            <a:endParaRPr lang="en-US" sz="8800" i="1" dirty="0"/>
          </a:p>
          <a:p>
            <a:pPr marL="0" indent="0">
              <a:buNone/>
            </a:pPr>
            <a:r>
              <a:rPr lang="en-US" sz="8800" i="1" dirty="0" smtClean="0"/>
              <a:t>Qualities We Embody:</a:t>
            </a:r>
          </a:p>
          <a:p>
            <a:pPr marL="0" indent="0">
              <a:buNone/>
            </a:pPr>
            <a:r>
              <a:rPr lang="en-US" sz="8800" i="1" dirty="0" smtClean="0"/>
              <a:t>Creativity, embrace/adapt to change, leadership, vision, calculated risks, enjoy challenges</a:t>
            </a:r>
            <a:endParaRPr lang="en-US" sz="8800"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8</a:t>
            </a:fld>
            <a:endParaRPr lang="en-US"/>
          </a:p>
        </p:txBody>
      </p:sp>
    </p:spTree>
    <p:extLst>
      <p:ext uri="{BB962C8B-B14F-4D97-AF65-F5344CB8AC3E}">
        <p14:creationId xmlns:p14="http://schemas.microsoft.com/office/powerpoint/2010/main" val="119623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289" y="377825"/>
            <a:ext cx="6548510" cy="1143000"/>
          </a:xfrm>
        </p:spPr>
        <p:txBody>
          <a:bodyPr>
            <a:normAutofit fontScale="90000"/>
          </a:bodyPr>
          <a:lstStyle/>
          <a:p>
            <a:r>
              <a:rPr lang="en-US" dirty="0" smtClean="0"/>
              <a:t>Continuous Improvement</a:t>
            </a:r>
            <a:endParaRPr lang="en-US" dirty="0"/>
          </a:p>
        </p:txBody>
      </p:sp>
      <p:sp>
        <p:nvSpPr>
          <p:cNvPr id="3" name="Content Placeholder 2"/>
          <p:cNvSpPr>
            <a:spLocks noGrp="1"/>
          </p:cNvSpPr>
          <p:nvPr>
            <p:ph idx="1"/>
          </p:nvPr>
        </p:nvSpPr>
        <p:spPr>
          <a:xfrm>
            <a:off x="626013" y="1494240"/>
            <a:ext cx="8229600" cy="4525963"/>
          </a:xfrm>
        </p:spPr>
        <p:txBody>
          <a:bodyPr>
            <a:normAutofit fontScale="25000" lnSpcReduction="20000"/>
          </a:bodyPr>
          <a:lstStyle/>
          <a:p>
            <a:pPr marL="0" indent="0">
              <a:buNone/>
            </a:pPr>
            <a:r>
              <a:rPr lang="en-US" sz="8800" i="1" dirty="0" smtClean="0"/>
              <a:t>“I am easily satisfied with the very best.”</a:t>
            </a:r>
          </a:p>
          <a:p>
            <a:pPr marL="0" indent="0">
              <a:buNone/>
            </a:pPr>
            <a:r>
              <a:rPr lang="en-US" sz="8800" i="1" dirty="0"/>
              <a:t>	</a:t>
            </a:r>
            <a:r>
              <a:rPr lang="en-US" sz="8800" i="1" dirty="0" smtClean="0"/>
              <a:t>									-Winston Churchill</a:t>
            </a:r>
          </a:p>
          <a:p>
            <a:pPr marL="0" indent="0">
              <a:buNone/>
            </a:pPr>
            <a:endParaRPr lang="en-US" sz="8800" i="1" dirty="0"/>
          </a:p>
          <a:p>
            <a:pPr marL="0" indent="0">
              <a:buNone/>
            </a:pPr>
            <a:r>
              <a:rPr lang="en-US" sz="8800" dirty="0" smtClean="0"/>
              <a:t>At ITC we believe that things can always be better so we constantly strive to push ourselves out of our comfort zone. We encourage our employees to make mistakes, then learn from them. We know no one is, nor ever will be, perfect, so we do not expect that. Instead we want to create an environment where employees feel they have room to grow and explore in their professional development and career, knowing that ITC has their back.</a:t>
            </a:r>
          </a:p>
          <a:p>
            <a:pPr marL="0" indent="0">
              <a:buNone/>
            </a:pPr>
            <a:endParaRPr lang="en-US" sz="8800" i="1" dirty="0" smtClean="0"/>
          </a:p>
          <a:p>
            <a:pPr marL="0" indent="0">
              <a:buNone/>
            </a:pPr>
            <a:endParaRPr lang="en-US" sz="8800" i="1" dirty="0"/>
          </a:p>
          <a:p>
            <a:pPr marL="0" indent="0">
              <a:buNone/>
            </a:pPr>
            <a:r>
              <a:rPr lang="en-US" sz="8800" i="1" dirty="0" smtClean="0"/>
              <a:t>Qualities We Embody:</a:t>
            </a:r>
          </a:p>
          <a:p>
            <a:pPr marL="0" indent="0">
              <a:buNone/>
            </a:pPr>
            <a:r>
              <a:rPr lang="en-US" sz="8800" i="1" dirty="0"/>
              <a:t>I</a:t>
            </a:r>
            <a:r>
              <a:rPr lang="en-US" sz="8800" i="1" dirty="0" smtClean="0"/>
              <a:t>ntellectual curiosity, integrity, personal and company growth, development, resilient, learn from failure, value of education</a:t>
            </a:r>
            <a:endParaRPr lang="en-US" sz="8800" dirty="0"/>
          </a:p>
          <a:p>
            <a:pPr marL="0" indent="0">
              <a:buNone/>
            </a:pPr>
            <a:r>
              <a:rPr lang="en-US" i="1" dirty="0" smtClean="0"/>
              <a:t> </a:t>
            </a:r>
            <a:endParaRPr lang="en-US" i="1" dirty="0"/>
          </a:p>
        </p:txBody>
      </p:sp>
      <p:sp>
        <p:nvSpPr>
          <p:cNvPr id="4" name="Date Placeholder 3"/>
          <p:cNvSpPr>
            <a:spLocks noGrp="1"/>
          </p:cNvSpPr>
          <p:nvPr>
            <p:ph type="dt" sz="half" idx="10"/>
          </p:nvPr>
        </p:nvSpPr>
        <p:spPr/>
        <p:txBody>
          <a:bodyPr/>
          <a:lstStyle/>
          <a:p>
            <a:fld id="{C466B222-B675-754F-BF51-F707E88B0AC2}" type="datetime1">
              <a:rPr lang="en-US" smtClean="0"/>
              <a:t>8/14/2017</a:t>
            </a:fld>
            <a:endParaRPr lang="en-US"/>
          </a:p>
        </p:txBody>
      </p:sp>
      <p:sp>
        <p:nvSpPr>
          <p:cNvPr id="5" name="Slide Number Placeholder 4"/>
          <p:cNvSpPr>
            <a:spLocks noGrp="1"/>
          </p:cNvSpPr>
          <p:nvPr>
            <p:ph type="sldNum" sz="quarter" idx="12"/>
          </p:nvPr>
        </p:nvSpPr>
        <p:spPr/>
        <p:txBody>
          <a:bodyPr/>
          <a:lstStyle/>
          <a:p>
            <a:fld id="{9F43E96F-0340-5249-9821-B18EBCE51A1C}" type="slidenum">
              <a:rPr lang="en-US" smtClean="0"/>
              <a:t>9</a:t>
            </a:fld>
            <a:endParaRPr lang="en-US"/>
          </a:p>
        </p:txBody>
      </p:sp>
    </p:spTree>
    <p:extLst>
      <p:ext uri="{BB962C8B-B14F-4D97-AF65-F5344CB8AC3E}">
        <p14:creationId xmlns:p14="http://schemas.microsoft.com/office/powerpoint/2010/main" val="190845274"/>
      </p:ext>
    </p:extLst>
  </p:cSld>
  <p:clrMapOvr>
    <a:masterClrMapping/>
  </p:clrMapOvr>
</p:sld>
</file>

<file path=ppt/theme/theme1.xml><?xml version="1.0" encoding="utf-8"?>
<a:theme xmlns:a="http://schemas.openxmlformats.org/drawingml/2006/main" name="ITC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Cfinal" id="{F1960067-6DE2-448D-87EE-EB97BEDEA36E}" vid="{4DB5BBFF-529A-4020-AB5D-9D4764244C11}"/>
    </a:ext>
  </a:extLst>
</a:theme>
</file>

<file path=docProps/app.xml><?xml version="1.0" encoding="utf-8"?>
<Properties xmlns="http://schemas.openxmlformats.org/officeDocument/2006/extended-properties" xmlns:vt="http://schemas.openxmlformats.org/officeDocument/2006/docPropsVTypes">
  <Template>Default Theme</Template>
  <TotalTime>5490</TotalTime>
  <Words>157</Words>
  <Application>Microsoft Office PowerPoint</Application>
  <PresentationFormat>On-screen Show (4:3)</PresentationFormat>
  <Paragraphs>102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Georgia</vt:lpstr>
      <vt:lpstr>ITCfinal</vt:lpstr>
      <vt:lpstr>PowerPoint Presentation</vt:lpstr>
      <vt:lpstr>ITC Mission and Vision</vt:lpstr>
      <vt:lpstr>ITC Values</vt:lpstr>
      <vt:lpstr>Perspective</vt:lpstr>
      <vt:lpstr>Commitment</vt:lpstr>
      <vt:lpstr>Collaboration</vt:lpstr>
      <vt:lpstr>Results</vt:lpstr>
      <vt:lpstr>Innovation</vt:lpstr>
      <vt:lpstr>Continuous Improvement</vt:lpstr>
      <vt:lpstr>Passion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Noelle Shema</dc:creator>
  <cp:lastModifiedBy>Noelle</cp:lastModifiedBy>
  <cp:revision>7</cp:revision>
  <dcterms:created xsi:type="dcterms:W3CDTF">2016-04-12T14:25:29Z</dcterms:created>
  <dcterms:modified xsi:type="dcterms:W3CDTF">2017-08-17T02:50:58Z</dcterms:modified>
</cp:coreProperties>
</file>